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svg" ContentType="image/svg+xml"/>
  <Default Extension="fntdata" ContentType="application/x-fontdata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1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slides/slide9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7.xml" ContentType="application/vnd.openxmlformats-officedocument.presentationml.notesSlide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Barlow" panose="000005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notesMaster" Target="/ppt/notesMasters/notesMaster1.xml" Id="rId13" /><Relationship Type="http://schemas.openxmlformats.org/officeDocument/2006/relationships/tableStyles" Target="/ppt/tableStyles.xml" Id="rId18" /><Relationship Type="http://schemas.openxmlformats.org/officeDocument/2006/relationships/slide" Target="/ppt/slides/slide2.xml" Id="rId3" /><Relationship Type="http://schemas.openxmlformats.org/officeDocument/2006/relationships/slide" Target="/ppt/slides/slide6.xml" Id="rId7" /><Relationship Type="http://schemas.openxmlformats.org/officeDocument/2006/relationships/slide" Target="/ppt/slides/slide11.xml" Id="rId12" /><Relationship Type="http://schemas.openxmlformats.org/officeDocument/2006/relationships/theme" Target="/ppt/theme/theme1.xml" Id="rId17" /><Relationship Type="http://schemas.openxmlformats.org/officeDocument/2006/relationships/slide" Target="/ppt/slides/slide1.xml" Id="rId2" /><Relationship Type="http://schemas.openxmlformats.org/officeDocument/2006/relationships/viewProps" Target="/ppt/viewProps.xml" Id="rId16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slide" Target="/ppt/slides/slide4.xml" Id="rId5" /><Relationship Type="http://schemas.openxmlformats.org/officeDocument/2006/relationships/presProps" Target="/ppt/presProps.xml" Id="rId15" /><Relationship Type="http://schemas.openxmlformats.org/officeDocument/2006/relationships/slide" Target="/ppt/slides/slide9.xml" Id="rId10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font" Target="/ppt/fonts/font1.fntdata" Id="rId14" 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5729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slide" Target="/ppt/slides/slide11.xml" Id="rId2" /><Relationship Type="http://schemas.openxmlformats.org/officeDocument/2006/relationships/notesMaster" Target="/ppt/notesMasters/notesMaster1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2.xml" Id="rId2" /><Relationship Type="http://schemas.openxmlformats.org/officeDocument/2006/relationships/notesMaster" Target="/ppt/notesMasters/notesMaster1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3.xml" Id="rId2" /><Relationship Type="http://schemas.openxmlformats.org/officeDocument/2006/relationships/notesMaster" Target="/ppt/notesMasters/notesMaster1.xml" Id="rId1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4.xml" Id="rId2" /><Relationship Type="http://schemas.openxmlformats.org/officeDocument/2006/relationships/notesMaster" Target="/ppt/notesMasters/notesMaster1.xml" Id="rId1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5.xml" Id="rId2" /><Relationship Type="http://schemas.openxmlformats.org/officeDocument/2006/relationships/notesMaster" Target="/ppt/notesMasters/notesMaster1.xml" Id="rId1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6.xml" Id="rId2" /><Relationship Type="http://schemas.openxmlformats.org/officeDocument/2006/relationships/notesMaster" Target="/ppt/notesMasters/notesMaster1.xml" Id="rId1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8.xml" Id="rId2" /><Relationship Type="http://schemas.openxmlformats.org/officeDocument/2006/relationships/notesMaster" Target="/ppt/notesMasters/notesMaster1.xml" Id="rId1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slide" Target="/ppt/slides/slide9.xml" Id="rId2" /><Relationship Type="http://schemas.openxmlformats.org/officeDocument/2006/relationships/notesMaster" Target="/ppt/notesMasters/notesMaster1.xml" Id="rId1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slide" Target="/ppt/slides/slide10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7.xml" Id="rId7" /><Relationship Type="http://schemas.openxmlformats.org/officeDocument/2006/relationships/theme" Target="/ppt/theme/theme1.xml" Id="rId12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11.xml" Id="rId11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9.xml" Id="rId9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2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20.png" Id="rId3" /><Relationship Type="http://schemas.openxmlformats.org/officeDocument/2006/relationships/notesSlide" Target="/ppt/notesSlides/notesSlide9.xml" Id="rId2" /><Relationship Type="http://schemas.openxmlformats.org/officeDocument/2006/relationships/slideLayout" Target="/ppt/slideLayouts/slideLayout10.xml" Id="rId1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21.png" Id="rId3" /><Relationship Type="http://schemas.openxmlformats.org/officeDocument/2006/relationships/notesSlide" Target="/ppt/notesSlides/notesSlide10.xml" Id="rId2" /><Relationship Type="http://schemas.openxmlformats.org/officeDocument/2006/relationships/slideLayout" Target="/ppt/slideLayouts/slideLayout11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9.png" Id="rId8" /><Relationship Type="http://schemas.openxmlformats.org/officeDocument/2006/relationships/image" Target="/ppt/media/image4.png" Id="rId3" /><Relationship Type="http://schemas.openxmlformats.org/officeDocument/2006/relationships/image" Target="/ppt/media/image8.svg" Id="rId7" /><Relationship Type="http://schemas.openxmlformats.org/officeDocument/2006/relationships/notesSlide" Target="/ppt/notesSlides/notesSlide2.xml" Id="rId2" /><Relationship Type="http://schemas.openxmlformats.org/officeDocument/2006/relationships/slideLayout" Target="/ppt/slideLayouts/slideLayout3.xml" Id="rId1" /><Relationship Type="http://schemas.openxmlformats.org/officeDocument/2006/relationships/image" Target="/ppt/media/image7.png" Id="rId6" /><Relationship Type="http://schemas.openxmlformats.org/officeDocument/2006/relationships/image" Target="/ppt/media/image6.svg" Id="rId5" /><Relationship Type="http://schemas.openxmlformats.org/officeDocument/2006/relationships/image" Target="/ppt/media/image5.png" Id="rId4" /><Relationship Type="http://schemas.openxmlformats.org/officeDocument/2006/relationships/image" Target="/ppt/media/image10.svg" Id="rId9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9.png" Id="rId8" /><Relationship Type="http://schemas.openxmlformats.org/officeDocument/2006/relationships/image" Target="/ppt/media/image11.png" Id="rId3" /><Relationship Type="http://schemas.openxmlformats.org/officeDocument/2006/relationships/image" Target="/ppt/media/image8.svg" Id="rId7" /><Relationship Type="http://schemas.openxmlformats.org/officeDocument/2006/relationships/notesSlide" Target="/ppt/notesSlides/notesSlide3.xml" Id="rId2" /><Relationship Type="http://schemas.openxmlformats.org/officeDocument/2006/relationships/slideLayout" Target="/ppt/slideLayouts/slideLayout4.xml" Id="rId1" /><Relationship Type="http://schemas.openxmlformats.org/officeDocument/2006/relationships/image" Target="/ppt/media/image7.png" Id="rId6" /><Relationship Type="http://schemas.openxmlformats.org/officeDocument/2006/relationships/image" Target="/ppt/media/image6.svg" Id="rId5" /><Relationship Type="http://schemas.openxmlformats.org/officeDocument/2006/relationships/image" Target="/ppt/media/image5.png" Id="rId4" /><Relationship Type="http://schemas.openxmlformats.org/officeDocument/2006/relationships/image" Target="/ppt/media/image10.svg" Id="rId9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12.png" Id="rId3" /><Relationship Type="http://schemas.openxmlformats.org/officeDocument/2006/relationships/notesSlide" Target="/ppt/notesSlides/notesSlide4.xml" Id="rId2" /><Relationship Type="http://schemas.openxmlformats.org/officeDocument/2006/relationships/slideLayout" Target="/ppt/slideLayouts/slideLayout5.xml" Id="rId1" /><Relationship Type="http://schemas.openxmlformats.org/officeDocument/2006/relationships/image" Target="/ppt/media/image14.png" Id="rId5" /><Relationship Type="http://schemas.openxmlformats.org/officeDocument/2006/relationships/image" Target="/ppt/media/image13.png" Id="rId4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15.png" Id="rId3" /><Relationship Type="http://schemas.openxmlformats.org/officeDocument/2006/relationships/notesSlide" Target="/ppt/notesSlides/notesSlide5.xml" Id="rId2" /><Relationship Type="http://schemas.openxmlformats.org/officeDocument/2006/relationships/slideLayout" Target="/ppt/slideLayouts/slideLayout6.xml" Id="rId1" /><Relationship Type="http://schemas.openxmlformats.org/officeDocument/2006/relationships/image" Target="/ppt/media/image14.png" Id="rId5" /><Relationship Type="http://schemas.openxmlformats.org/officeDocument/2006/relationships/image" Target="/ppt/media/image13.png" Id="rId4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6.xml" Id="rId2" /><Relationship Type="http://schemas.openxmlformats.org/officeDocument/2006/relationships/slideLayout" Target="/ppt/slideLayouts/slideLayout7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17.png" Id="rId3" /><Relationship Type="http://schemas.openxmlformats.org/officeDocument/2006/relationships/image" Target="/ppt/media/image16.png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19.png" Id="rId5" /><Relationship Type="http://schemas.openxmlformats.org/officeDocument/2006/relationships/image" Target="/ppt/media/image18.png" Id="rId4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17.png" Id="rId3" /><Relationship Type="http://schemas.openxmlformats.org/officeDocument/2006/relationships/notesSlide" Target="/ppt/notesSlides/notesSlide7.xml" Id="rId2" /><Relationship Type="http://schemas.openxmlformats.org/officeDocument/2006/relationships/slideLayout" Target="/ppt/slideLayouts/slideLayout8.xml" Id="rId1" /><Relationship Type="http://schemas.openxmlformats.org/officeDocument/2006/relationships/image" Target="/ppt/media/image19.png" Id="rId5" /><Relationship Type="http://schemas.openxmlformats.org/officeDocument/2006/relationships/image" Target="/ppt/media/image18.png" Id="rId4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notesSlide" Target="/ppt/notesSlides/notesSlide8.xml" Id="rId2" /><Relationship Type="http://schemas.openxmlformats.org/officeDocument/2006/relationships/slideLayout" Target="/ppt/slideLayouts/slideLayout9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65128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 Exam Preparation Assistant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3931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Revolutionizing exam readiness through intelligent question generation and adaptive learning technology that transforms how students prepare for success.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36136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Impact &amp; Results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2540794"/>
            <a:ext cx="2266236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3X</a:t>
            </a:r>
            <a:endParaRPr lang="en-US" sz="6400" dirty="0"/>
          </a:p>
        </p:txBody>
      </p:sp>
      <p:sp>
        <p:nvSpPr>
          <p:cNvPr id="5" name="Text 2"/>
          <p:cNvSpPr/>
          <p:nvPr/>
        </p:nvSpPr>
        <p:spPr>
          <a:xfrm>
            <a:off x="864037" y="3663910"/>
            <a:ext cx="2266236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Practice Efficiency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864037" y="4497824"/>
            <a:ext cx="2266236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Students complete three times more targeted practice with adaptive difficulty adjustment.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3438882" y="2540794"/>
            <a:ext cx="2266236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85%</a:t>
            </a:r>
            <a:endParaRPr lang="en-US" sz="6400" dirty="0"/>
          </a:p>
        </p:txBody>
      </p:sp>
      <p:sp>
        <p:nvSpPr>
          <p:cNvPr id="8" name="Text 5"/>
          <p:cNvSpPr/>
          <p:nvPr/>
        </p:nvSpPr>
        <p:spPr>
          <a:xfrm>
            <a:off x="3438882" y="3663910"/>
            <a:ext cx="2266236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Confidence Increase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3438882" y="4497824"/>
            <a:ext cx="2266236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Students report significantly higher confidence levels before exams after using our platform.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6013728" y="2540794"/>
            <a:ext cx="2266236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40%</a:t>
            </a:r>
            <a:endParaRPr lang="en-US" sz="6400" dirty="0"/>
          </a:p>
        </p:txBody>
      </p:sp>
      <p:sp>
        <p:nvSpPr>
          <p:cNvPr id="11" name="Text 8"/>
          <p:cNvSpPr/>
          <p:nvPr/>
        </p:nvSpPr>
        <p:spPr>
          <a:xfrm>
            <a:off x="6013728" y="3663910"/>
            <a:ext cx="226623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Time Saved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013728" y="4154924"/>
            <a:ext cx="2266236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Reduction in study time needed to achieve mastery through intelligent question targeting.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908566"/>
            <a:ext cx="7415927" cy="1371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800"/>
              </a:lnSpc>
              <a:buNone/>
            </a:pPr>
            <a:r>
              <a:rPr lang="en-US" sz="8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Thank You</a:t>
            </a:r>
            <a:endParaRPr lang="en-US" sz="8600" dirty="0"/>
          </a:p>
        </p:txBody>
      </p:sp>
      <p:sp>
        <p:nvSpPr>
          <p:cNvPr id="4" name="Text 1"/>
          <p:cNvSpPr/>
          <p:nvPr/>
        </p:nvSpPr>
        <p:spPr>
          <a:xfrm>
            <a:off x="864037" y="2650450"/>
            <a:ext cx="7415927" cy="10970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Empowering Students Through Intelligent AI</a:t>
            </a:r>
            <a:endParaRPr lang="en-US" sz="3450" dirty="0"/>
          </a:p>
        </p:txBody>
      </p:sp>
      <p:sp>
        <p:nvSpPr>
          <p:cNvPr id="5" name="Text 2"/>
          <p:cNvSpPr/>
          <p:nvPr/>
        </p:nvSpPr>
        <p:spPr>
          <a:xfrm>
            <a:off x="864037" y="411777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AI Exam Preparation Assistant represents the future of personalized learning—where every student receives targeted support, adaptive challenges, and actionable insights to achieve their full potential.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234321" y="6253282"/>
            <a:ext cx="704564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"Wishing you all the very best for the hackathon. May your hard work, creativity, and teamwork lead you to great success."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5975628"/>
            <a:ext cx="30480" cy="1345406"/>
          </a:xfrm>
          <a:prstGeom prst="rect">
            <a:avLst/>
          </a:prstGeom>
          <a:solidFill>
            <a:srgbClr val="16FFBB"/>
          </a:solidFill>
          <a:ln/>
        </p:spPr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915B7B-FC4B-0DF5-C3F2-FC4638F896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234" b="6923"/>
          <a:stretch>
            <a:fillRect/>
          </a:stretch>
        </p:blipFill>
        <p:spPr>
          <a:xfrm>
            <a:off x="8965456" y="3747492"/>
            <a:ext cx="5664944" cy="448210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621" y="612577"/>
            <a:ext cx="6556772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Challenge We're Solving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-4519211" y="1788081"/>
            <a:ext cx="2970014" cy="371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 Statement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79621" y="2381964"/>
            <a:ext cx="6263878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Students face a critical challenge in exam preparation: generic practice materials that fail to adapt to their individual learning needs and knowledge gaps. Traditional study methods lack the personalization required for optimal learning outcomes.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79621" y="4007763"/>
            <a:ext cx="6263878" cy="1069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AI-powered solution generates targeted practice questions and provides instant evaluation, creating a dynamic learning experience that evolves with each student's progress.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0029" y="1629544"/>
            <a:ext cx="6590371" cy="6590371"/>
          </a:xfrm>
          <a:prstGeom prst="rect">
            <a:avLst/>
          </a:prstGeom>
        </p:spPr>
      </p:pic>
      <p:sp>
        <p:nvSpPr>
          <p:cNvPr id="17" name="Shape 1">
            <a:extLst>
              <a:ext uri="{FF2B5EF4-FFF2-40B4-BE49-F238E27FC236}">
                <a16:creationId xmlns:a16="http://schemas.microsoft.com/office/drawing/2014/main" id="{11645316-311E-3E99-7B40-2FF741D6E4AF}"/>
              </a:ext>
            </a:extLst>
          </p:cNvPr>
          <p:cNvSpPr/>
          <p:nvPr/>
        </p:nvSpPr>
        <p:spPr>
          <a:xfrm>
            <a:off x="-4517306" y="1579483"/>
            <a:ext cx="3678793" cy="3258622"/>
          </a:xfrm>
          <a:prstGeom prst="roundRect">
            <a:avLst>
              <a:gd name="adj" fmla="val 1028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18" name="Shape 2">
            <a:extLst>
              <a:ext uri="{FF2B5EF4-FFF2-40B4-BE49-F238E27FC236}">
                <a16:creationId xmlns:a16="http://schemas.microsoft.com/office/drawing/2014/main" id="{E099B7C0-4E2B-E97F-0DC7-E70823744CB1}"/>
              </a:ext>
            </a:extLst>
          </p:cNvPr>
          <p:cNvSpPr/>
          <p:nvPr/>
        </p:nvSpPr>
        <p:spPr>
          <a:xfrm>
            <a:off x="-4271204" y="1825585"/>
            <a:ext cx="669846" cy="669846"/>
          </a:xfrm>
          <a:prstGeom prst="roundRect">
            <a:avLst>
              <a:gd name="adj" fmla="val 13649534"/>
            </a:avLst>
          </a:prstGeom>
          <a:solidFill>
            <a:srgbClr val="16FFBB"/>
          </a:solidFill>
          <a:ln/>
        </p:spPr>
      </p:sp>
      <p:pic>
        <p:nvPicPr>
          <p:cNvPr id="19" name="Image 1" descr="preencoded.png">
            <a:extLst>
              <a:ext uri="{FF2B5EF4-FFF2-40B4-BE49-F238E27FC236}">
                <a16:creationId xmlns:a16="http://schemas.microsoft.com/office/drawing/2014/main" id="{473F1466-ECB7-389F-5C86-F9A5F1156A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4087014" y="2009656"/>
            <a:ext cx="301466" cy="301466"/>
          </a:xfrm>
          <a:prstGeom prst="rect">
            <a:avLst/>
          </a:prstGeom>
        </p:spPr>
      </p:pic>
      <p:sp>
        <p:nvSpPr>
          <p:cNvPr id="20" name="Text 3">
            <a:extLst>
              <a:ext uri="{FF2B5EF4-FFF2-40B4-BE49-F238E27FC236}">
                <a16:creationId xmlns:a16="http://schemas.microsoft.com/office/drawing/2014/main" id="{BE5C5EE9-117B-43FF-4D1D-6677CF7098C4}"/>
              </a:ext>
            </a:extLst>
          </p:cNvPr>
          <p:cNvSpPr/>
          <p:nvPr/>
        </p:nvSpPr>
        <p:spPr>
          <a:xfrm>
            <a:off x="-4271204" y="2718673"/>
            <a:ext cx="248126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Targeted Practice</a:t>
            </a:r>
            <a:endParaRPr lang="en-US" sz="1950" dirty="0"/>
          </a:p>
        </p:txBody>
      </p:sp>
      <p:sp>
        <p:nvSpPr>
          <p:cNvPr id="21" name="Text 4">
            <a:extLst>
              <a:ext uri="{FF2B5EF4-FFF2-40B4-BE49-F238E27FC236}">
                <a16:creationId xmlns:a16="http://schemas.microsoft.com/office/drawing/2014/main" id="{2EC6DD87-772B-5769-F749-2169EBD8EB28}"/>
              </a:ext>
            </a:extLst>
          </p:cNvPr>
          <p:cNvSpPr/>
          <p:nvPr/>
        </p:nvSpPr>
        <p:spPr>
          <a:xfrm>
            <a:off x="-4271204" y="3162776"/>
            <a:ext cx="3186589" cy="1071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Focused preparation on specific weak areas accelerates learning and builds mastery efficiently.</a:t>
            </a:r>
            <a:endParaRPr lang="en-US" sz="1750" dirty="0"/>
          </a:p>
        </p:txBody>
      </p:sp>
      <p:sp>
        <p:nvSpPr>
          <p:cNvPr id="22" name="Shape 5">
            <a:extLst>
              <a:ext uri="{FF2B5EF4-FFF2-40B4-BE49-F238E27FC236}">
                <a16:creationId xmlns:a16="http://schemas.microsoft.com/office/drawing/2014/main" id="{9A05F90D-7E36-51D4-F15C-DDFBA9DE196A}"/>
              </a:ext>
            </a:extLst>
          </p:cNvPr>
          <p:cNvSpPr/>
          <p:nvPr/>
        </p:nvSpPr>
        <p:spPr>
          <a:xfrm>
            <a:off x="4683562" y="-3766241"/>
            <a:ext cx="3678912" cy="3258622"/>
          </a:xfrm>
          <a:prstGeom prst="roundRect">
            <a:avLst>
              <a:gd name="adj" fmla="val 1028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23" name="Shape 6">
            <a:extLst>
              <a:ext uri="{FF2B5EF4-FFF2-40B4-BE49-F238E27FC236}">
                <a16:creationId xmlns:a16="http://schemas.microsoft.com/office/drawing/2014/main" id="{8B81D376-D529-1163-A4EF-0D39720A4D4F}"/>
              </a:ext>
            </a:extLst>
          </p:cNvPr>
          <p:cNvSpPr/>
          <p:nvPr/>
        </p:nvSpPr>
        <p:spPr>
          <a:xfrm>
            <a:off x="4929664" y="-3520139"/>
            <a:ext cx="669846" cy="669846"/>
          </a:xfrm>
          <a:prstGeom prst="roundRect">
            <a:avLst>
              <a:gd name="adj" fmla="val 13649534"/>
            </a:avLst>
          </a:prstGeom>
          <a:solidFill>
            <a:srgbClr val="29DDDA"/>
          </a:solidFill>
          <a:ln/>
        </p:spPr>
      </p:sp>
      <p:pic>
        <p:nvPicPr>
          <p:cNvPr id="24" name="Image 2" descr="preencoded.png">
            <a:extLst>
              <a:ext uri="{FF2B5EF4-FFF2-40B4-BE49-F238E27FC236}">
                <a16:creationId xmlns:a16="http://schemas.microsoft.com/office/drawing/2014/main" id="{B1917A6A-3E3F-9618-EADA-A91CCB7560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13853" y="-3336068"/>
            <a:ext cx="301466" cy="301466"/>
          </a:xfrm>
          <a:prstGeom prst="rect">
            <a:avLst/>
          </a:prstGeom>
        </p:spPr>
      </p:pic>
      <p:sp>
        <p:nvSpPr>
          <p:cNvPr id="25" name="Text 7">
            <a:extLst>
              <a:ext uri="{FF2B5EF4-FFF2-40B4-BE49-F238E27FC236}">
                <a16:creationId xmlns:a16="http://schemas.microsoft.com/office/drawing/2014/main" id="{3891F1CD-45CB-2621-638D-8BB1E17711B1}"/>
              </a:ext>
            </a:extLst>
          </p:cNvPr>
          <p:cNvSpPr/>
          <p:nvPr/>
        </p:nvSpPr>
        <p:spPr>
          <a:xfrm>
            <a:off x="4929664" y="-2627051"/>
            <a:ext cx="255281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Enhanced Confidence</a:t>
            </a:r>
            <a:endParaRPr lang="en-US" sz="1950" dirty="0"/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F6A8DE84-4D07-99E0-09B5-C76252AA4374}"/>
              </a:ext>
            </a:extLst>
          </p:cNvPr>
          <p:cNvSpPr/>
          <p:nvPr/>
        </p:nvSpPr>
        <p:spPr>
          <a:xfrm>
            <a:off x="4929664" y="-2182948"/>
            <a:ext cx="3186708" cy="1429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Real-time feedback and progressive difficulty strengthens student self-assurance before exams.</a:t>
            </a:r>
            <a:endParaRPr lang="en-US" sz="1750" dirty="0"/>
          </a:p>
        </p:txBody>
      </p:sp>
      <p:sp>
        <p:nvSpPr>
          <p:cNvPr id="27" name="Shape 9">
            <a:extLst>
              <a:ext uri="{FF2B5EF4-FFF2-40B4-BE49-F238E27FC236}">
                <a16:creationId xmlns:a16="http://schemas.microsoft.com/office/drawing/2014/main" id="{9D656326-CF52-1236-184D-4F50F3E77B46}"/>
              </a:ext>
            </a:extLst>
          </p:cNvPr>
          <p:cNvSpPr/>
          <p:nvPr/>
        </p:nvSpPr>
        <p:spPr>
          <a:xfrm>
            <a:off x="781526" y="9656793"/>
            <a:ext cx="7580948" cy="2544008"/>
          </a:xfrm>
          <a:prstGeom prst="roundRect">
            <a:avLst>
              <a:gd name="adj" fmla="val 1316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28" name="Shape 10">
            <a:extLst>
              <a:ext uri="{FF2B5EF4-FFF2-40B4-BE49-F238E27FC236}">
                <a16:creationId xmlns:a16="http://schemas.microsoft.com/office/drawing/2014/main" id="{FC4E6E82-4147-089B-3806-B4FCFB75B916}"/>
              </a:ext>
            </a:extLst>
          </p:cNvPr>
          <p:cNvSpPr/>
          <p:nvPr/>
        </p:nvSpPr>
        <p:spPr>
          <a:xfrm>
            <a:off x="1027628" y="9902895"/>
            <a:ext cx="669846" cy="669846"/>
          </a:xfrm>
          <a:prstGeom prst="roundRect">
            <a:avLst>
              <a:gd name="adj" fmla="val 13649534"/>
            </a:avLst>
          </a:prstGeom>
          <a:solidFill>
            <a:srgbClr val="37A7E7"/>
          </a:solidFill>
          <a:ln/>
        </p:spPr>
      </p:sp>
      <p:pic>
        <p:nvPicPr>
          <p:cNvPr id="29" name="Image 3" descr="preencoded.png">
            <a:extLst>
              <a:ext uri="{FF2B5EF4-FFF2-40B4-BE49-F238E27FC236}">
                <a16:creationId xmlns:a16="http://schemas.microsoft.com/office/drawing/2014/main" id="{095B414E-00BB-B0D8-1D04-6666FFCBA4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11818" y="10086966"/>
            <a:ext cx="301466" cy="301466"/>
          </a:xfrm>
          <a:prstGeom prst="rect">
            <a:avLst/>
          </a:prstGeom>
        </p:spPr>
      </p:pic>
      <p:sp>
        <p:nvSpPr>
          <p:cNvPr id="30" name="Text 11">
            <a:extLst>
              <a:ext uri="{FF2B5EF4-FFF2-40B4-BE49-F238E27FC236}">
                <a16:creationId xmlns:a16="http://schemas.microsoft.com/office/drawing/2014/main" id="{CE429D9F-4814-7CAF-3524-E04C5CBE337B}"/>
              </a:ext>
            </a:extLst>
          </p:cNvPr>
          <p:cNvSpPr/>
          <p:nvPr/>
        </p:nvSpPr>
        <p:spPr>
          <a:xfrm>
            <a:off x="1027628" y="10795983"/>
            <a:ext cx="25165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Performance Insights</a:t>
            </a:r>
            <a:endParaRPr lang="en-US" sz="1950" dirty="0"/>
          </a:p>
        </p:txBody>
      </p:sp>
      <p:sp>
        <p:nvSpPr>
          <p:cNvPr id="31" name="Text 12">
            <a:extLst>
              <a:ext uri="{FF2B5EF4-FFF2-40B4-BE49-F238E27FC236}">
                <a16:creationId xmlns:a16="http://schemas.microsoft.com/office/drawing/2014/main" id="{83C0813F-59D5-BAAB-D3CC-BCF83825581C}"/>
              </a:ext>
            </a:extLst>
          </p:cNvPr>
          <p:cNvSpPr/>
          <p:nvPr/>
        </p:nvSpPr>
        <p:spPr>
          <a:xfrm>
            <a:off x="1027628" y="11240086"/>
            <a:ext cx="7088743" cy="714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Data-driven analytics reveal learning patterns and guide strategic study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64B7332-9644-37C8-9F94-12D873907D87}"/>
              </a:ext>
            </a:extLst>
          </p:cNvPr>
          <p:cNvSpPr/>
          <p:nvPr/>
        </p:nvSpPr>
        <p:spPr>
          <a:xfrm>
            <a:off x="12763500" y="7696795"/>
            <a:ext cx="1813560" cy="48708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1526" y="624245"/>
            <a:ext cx="4962525" cy="620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Why This Matters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81526" y="1579483"/>
            <a:ext cx="3678793" cy="3258622"/>
          </a:xfrm>
          <a:prstGeom prst="roundRect">
            <a:avLst>
              <a:gd name="adj" fmla="val 1028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027628" y="1825585"/>
            <a:ext cx="669846" cy="669846"/>
          </a:xfrm>
          <a:prstGeom prst="roundRect">
            <a:avLst>
              <a:gd name="adj" fmla="val 13649534"/>
            </a:avLst>
          </a:prstGeom>
          <a:solidFill>
            <a:srgbClr val="16FFBB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11818" y="2009656"/>
            <a:ext cx="301466" cy="3014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27628" y="2718673"/>
            <a:ext cx="248126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Targeted Practice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027628" y="3162776"/>
            <a:ext cx="3186589" cy="1071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Focused preparation on specific weak areas accelerates learning and builds mastery efficiently.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4683562" y="1579483"/>
            <a:ext cx="3678912" cy="3258622"/>
          </a:xfrm>
          <a:prstGeom prst="roundRect">
            <a:avLst>
              <a:gd name="adj" fmla="val 1028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929664" y="1825585"/>
            <a:ext cx="669846" cy="669846"/>
          </a:xfrm>
          <a:prstGeom prst="roundRect">
            <a:avLst>
              <a:gd name="adj" fmla="val 13649534"/>
            </a:avLst>
          </a:prstGeom>
          <a:solidFill>
            <a:srgbClr val="29DDDA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13853" y="2009656"/>
            <a:ext cx="301466" cy="30146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929664" y="2718673"/>
            <a:ext cx="255281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Enhanced Confidence</a:t>
            </a:r>
            <a:endParaRPr lang="en-US" sz="1950" dirty="0"/>
          </a:p>
        </p:txBody>
      </p:sp>
      <p:sp>
        <p:nvSpPr>
          <p:cNvPr id="13" name="Text 8"/>
          <p:cNvSpPr/>
          <p:nvPr/>
        </p:nvSpPr>
        <p:spPr>
          <a:xfrm>
            <a:off x="4929664" y="3162776"/>
            <a:ext cx="3186708" cy="1429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Real-time feedback and progressive difficulty strengthens student self-assurance before exams.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781526" y="5061347"/>
            <a:ext cx="7580948" cy="2544008"/>
          </a:xfrm>
          <a:prstGeom prst="roundRect">
            <a:avLst>
              <a:gd name="adj" fmla="val 1316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1027628" y="5307449"/>
            <a:ext cx="669846" cy="669846"/>
          </a:xfrm>
          <a:prstGeom prst="roundRect">
            <a:avLst>
              <a:gd name="adj" fmla="val 13649534"/>
            </a:avLst>
          </a:prstGeom>
          <a:solidFill>
            <a:srgbClr val="37A7E7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11818" y="5491520"/>
            <a:ext cx="301466" cy="301466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027628" y="6200537"/>
            <a:ext cx="25165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Performance Insights</a:t>
            </a:r>
            <a:endParaRPr lang="en-US" sz="1950" dirty="0"/>
          </a:p>
        </p:txBody>
      </p:sp>
      <p:sp>
        <p:nvSpPr>
          <p:cNvPr id="18" name="Text 12"/>
          <p:cNvSpPr/>
          <p:nvPr/>
        </p:nvSpPr>
        <p:spPr>
          <a:xfrm>
            <a:off x="1027628" y="6644640"/>
            <a:ext cx="7088743" cy="714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Data-driven analytics reveal learning patterns and guide strategic study decisions.</a:t>
            </a:r>
            <a:endParaRPr lang="en-US" sz="1750" dirty="0"/>
          </a:p>
        </p:txBody>
      </p:sp>
      <p:sp>
        <p:nvSpPr>
          <p:cNvPr id="20" name="Shape 2">
            <a:extLst>
              <a:ext uri="{FF2B5EF4-FFF2-40B4-BE49-F238E27FC236}">
                <a16:creationId xmlns:a16="http://schemas.microsoft.com/office/drawing/2014/main" id="{5E006C29-260F-1915-BBD2-2EB31B86DF69}"/>
              </a:ext>
            </a:extLst>
          </p:cNvPr>
          <p:cNvSpPr/>
          <p:nvPr/>
        </p:nvSpPr>
        <p:spPr>
          <a:xfrm>
            <a:off x="15433119" y="2575322"/>
            <a:ext cx="7546062" cy="2248614"/>
          </a:xfrm>
          <a:prstGeom prst="roundRect">
            <a:avLst>
              <a:gd name="adj" fmla="val 6506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21" name="Shape 3">
            <a:extLst>
              <a:ext uri="{FF2B5EF4-FFF2-40B4-BE49-F238E27FC236}">
                <a16:creationId xmlns:a16="http://schemas.microsoft.com/office/drawing/2014/main" id="{CA8F4621-5FBC-9E92-C1C3-4B47616C5EAE}"/>
              </a:ext>
            </a:extLst>
          </p:cNvPr>
          <p:cNvSpPr/>
          <p:nvPr/>
        </p:nvSpPr>
        <p:spPr>
          <a:xfrm>
            <a:off x="15402639" y="2575322"/>
            <a:ext cx="121920" cy="2248614"/>
          </a:xfrm>
          <a:prstGeom prst="roundRect">
            <a:avLst>
              <a:gd name="adj" fmla="val 292902"/>
            </a:avLst>
          </a:prstGeom>
          <a:solidFill>
            <a:srgbClr val="16FFBB"/>
          </a:solidFill>
          <a:ln/>
        </p:spPr>
      </p:sp>
      <p:sp>
        <p:nvSpPr>
          <p:cNvPr id="22" name="Text 4">
            <a:extLst>
              <a:ext uri="{FF2B5EF4-FFF2-40B4-BE49-F238E27FC236}">
                <a16:creationId xmlns:a16="http://schemas.microsoft.com/office/drawing/2014/main" id="{CAD58755-BDF9-80FB-CBCD-6142F36FF83A}"/>
              </a:ext>
            </a:extLst>
          </p:cNvPr>
          <p:cNvSpPr/>
          <p:nvPr/>
        </p:nvSpPr>
        <p:spPr>
          <a:xfrm>
            <a:off x="15793045" y="2843808"/>
            <a:ext cx="4177546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Open Educational Question Banks</a:t>
            </a:r>
            <a:endParaRPr lang="en-US" sz="2050" dirty="0"/>
          </a:p>
        </p:txBody>
      </p:sp>
      <p:sp>
        <p:nvSpPr>
          <p:cNvPr id="23" name="Text 5">
            <a:extLst>
              <a:ext uri="{FF2B5EF4-FFF2-40B4-BE49-F238E27FC236}">
                <a16:creationId xmlns:a16="http://schemas.microsoft.com/office/drawing/2014/main" id="{EF50FB63-214E-F49A-2F2B-1BBF2CB69FB5}"/>
              </a:ext>
            </a:extLst>
          </p:cNvPr>
          <p:cNvSpPr/>
          <p:nvPr/>
        </p:nvSpPr>
        <p:spPr>
          <a:xfrm>
            <a:off x="15793045" y="3412450"/>
            <a:ext cx="691765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Comprehensive repositories of validated academic questions across multiple subjects and difficulty levels, providing diverse training data for our AI models.</a:t>
            </a:r>
            <a:endParaRPr lang="en-US" sz="1850" dirty="0"/>
          </a:p>
        </p:txBody>
      </p:sp>
      <p:sp>
        <p:nvSpPr>
          <p:cNvPr id="24" name="Shape 6">
            <a:extLst>
              <a:ext uri="{FF2B5EF4-FFF2-40B4-BE49-F238E27FC236}">
                <a16:creationId xmlns:a16="http://schemas.microsoft.com/office/drawing/2014/main" id="{64E4AE13-172A-31E5-DF54-5D7051C7EAC4}"/>
              </a:ext>
            </a:extLst>
          </p:cNvPr>
          <p:cNvSpPr/>
          <p:nvPr/>
        </p:nvSpPr>
        <p:spPr>
          <a:xfrm>
            <a:off x="15433119" y="5061942"/>
            <a:ext cx="7546062" cy="2248614"/>
          </a:xfrm>
          <a:prstGeom prst="roundRect">
            <a:avLst>
              <a:gd name="adj" fmla="val 6506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25" name="Shape 7">
            <a:extLst>
              <a:ext uri="{FF2B5EF4-FFF2-40B4-BE49-F238E27FC236}">
                <a16:creationId xmlns:a16="http://schemas.microsoft.com/office/drawing/2014/main" id="{D9A209F7-7C32-96CA-E371-BEE875A02892}"/>
              </a:ext>
            </a:extLst>
          </p:cNvPr>
          <p:cNvSpPr/>
          <p:nvPr/>
        </p:nvSpPr>
        <p:spPr>
          <a:xfrm>
            <a:off x="15402639" y="5061942"/>
            <a:ext cx="121920" cy="2248614"/>
          </a:xfrm>
          <a:prstGeom prst="roundRect">
            <a:avLst>
              <a:gd name="adj" fmla="val 292902"/>
            </a:avLst>
          </a:prstGeom>
          <a:solidFill>
            <a:srgbClr val="29DDDA"/>
          </a:solidFill>
          <a:ln/>
        </p:spPr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D37D0FCA-8EB4-7BDF-081D-598D9FF852A5}"/>
              </a:ext>
            </a:extLst>
          </p:cNvPr>
          <p:cNvSpPr/>
          <p:nvPr/>
        </p:nvSpPr>
        <p:spPr>
          <a:xfrm>
            <a:off x="15793045" y="5330428"/>
            <a:ext cx="275939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API - Gemini</a:t>
            </a:r>
            <a:endParaRPr lang="en-US" sz="2050" dirty="0"/>
          </a:p>
        </p:txBody>
      </p:sp>
      <p:sp>
        <p:nvSpPr>
          <p:cNvPr id="27" name="Text 9">
            <a:extLst>
              <a:ext uri="{FF2B5EF4-FFF2-40B4-BE49-F238E27FC236}">
                <a16:creationId xmlns:a16="http://schemas.microsoft.com/office/drawing/2014/main" id="{3F21F4E3-5B8B-ACDB-1D4B-BCDE5159125F}"/>
              </a:ext>
            </a:extLst>
          </p:cNvPr>
          <p:cNvSpPr/>
          <p:nvPr/>
        </p:nvSpPr>
        <p:spPr>
          <a:xfrm>
            <a:off x="15793045" y="5899071"/>
            <a:ext cx="691765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Curated collections of real-world exam questions and student performance data, enabling our system to understand patterns in successful learning.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3199" y="654606"/>
            <a:ext cx="6304002" cy="661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Our Technical Foundation</a:t>
            </a:r>
            <a:endParaRPr lang="en-US" sz="4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1940600"/>
            <a:ext cx="4837033" cy="48370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58639" y="1910834"/>
            <a:ext cx="4649391" cy="396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Datasets Powering Intelligence</a:t>
            </a:r>
            <a:endParaRPr lang="en-US" sz="2450" dirty="0"/>
          </a:p>
        </p:txBody>
      </p:sp>
      <p:sp>
        <p:nvSpPr>
          <p:cNvPr id="5" name="Shape 2"/>
          <p:cNvSpPr/>
          <p:nvPr/>
        </p:nvSpPr>
        <p:spPr>
          <a:xfrm>
            <a:off x="6258639" y="2575322"/>
            <a:ext cx="7546062" cy="2248614"/>
          </a:xfrm>
          <a:prstGeom prst="roundRect">
            <a:avLst>
              <a:gd name="adj" fmla="val 6506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28159" y="2575322"/>
            <a:ext cx="121920" cy="2248614"/>
          </a:xfrm>
          <a:prstGeom prst="roundRect">
            <a:avLst>
              <a:gd name="adj" fmla="val 292902"/>
            </a:avLst>
          </a:prstGeom>
          <a:solidFill>
            <a:srgbClr val="16FFBB"/>
          </a:solidFill>
          <a:ln/>
        </p:spPr>
      </p:sp>
      <p:sp>
        <p:nvSpPr>
          <p:cNvPr id="7" name="Text 4"/>
          <p:cNvSpPr/>
          <p:nvPr/>
        </p:nvSpPr>
        <p:spPr>
          <a:xfrm>
            <a:off x="6618565" y="2843808"/>
            <a:ext cx="4177546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Open Educational Question Banks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6618565" y="3412450"/>
            <a:ext cx="691765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Comprehensive repositories of validated academic questions across multiple subjects and difficulty levels, providing diverse training data for our AI models.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6258639" y="5061942"/>
            <a:ext cx="7546062" cy="2248614"/>
          </a:xfrm>
          <a:prstGeom prst="roundRect">
            <a:avLst>
              <a:gd name="adj" fmla="val 6506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228159" y="5061942"/>
            <a:ext cx="121920" cy="2248614"/>
          </a:xfrm>
          <a:prstGeom prst="roundRect">
            <a:avLst>
              <a:gd name="adj" fmla="val 292902"/>
            </a:avLst>
          </a:prstGeom>
          <a:solidFill>
            <a:srgbClr val="29DDDA"/>
          </a:solidFill>
          <a:ln/>
        </p:spPr>
      </p:sp>
      <p:sp>
        <p:nvSpPr>
          <p:cNvPr id="11" name="Text 8"/>
          <p:cNvSpPr/>
          <p:nvPr/>
        </p:nvSpPr>
        <p:spPr>
          <a:xfrm>
            <a:off x="6618565" y="5330428"/>
            <a:ext cx="275939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API - Gemini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618565" y="5899071"/>
            <a:ext cx="691765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Curated collections of real-world exam questions and student performance data, enabling our system to understand patterns in successful learning.</a:t>
            </a:r>
            <a:endParaRPr lang="en-US" sz="18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BA7574-41AD-E65D-5815-3F1C7D0B80CE}"/>
              </a:ext>
            </a:extLst>
          </p:cNvPr>
          <p:cNvSpPr/>
          <p:nvPr/>
        </p:nvSpPr>
        <p:spPr>
          <a:xfrm>
            <a:off x="12763500" y="7696795"/>
            <a:ext cx="1813560" cy="48708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Image 1" descr="preencoded.png">
            <a:extLst>
              <a:ext uri="{FF2B5EF4-FFF2-40B4-BE49-F238E27FC236}">
                <a16:creationId xmlns:a16="http://schemas.microsoft.com/office/drawing/2014/main" id="{A8BA1F0E-ECD1-B2D2-2FE5-44FEE66E57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-5374362"/>
            <a:ext cx="1234440" cy="2564844"/>
          </a:xfrm>
          <a:prstGeom prst="rect">
            <a:avLst/>
          </a:prstGeom>
        </p:spPr>
      </p:pic>
      <p:sp>
        <p:nvSpPr>
          <p:cNvPr id="15" name="Text 1">
            <a:extLst>
              <a:ext uri="{FF2B5EF4-FFF2-40B4-BE49-F238E27FC236}">
                <a16:creationId xmlns:a16="http://schemas.microsoft.com/office/drawing/2014/main" id="{351D9223-AE1F-D8BD-07EF-10D797D21E5A}"/>
              </a:ext>
            </a:extLst>
          </p:cNvPr>
          <p:cNvSpPr/>
          <p:nvPr/>
        </p:nvSpPr>
        <p:spPr>
          <a:xfrm>
            <a:off x="2345293" y="-5127546"/>
            <a:ext cx="404610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Intelligent Question Generation</a:t>
            </a:r>
            <a:endParaRPr lang="en-US" sz="2150" dirty="0"/>
          </a:p>
        </p:txBody>
      </p:sp>
      <p:sp>
        <p:nvSpPr>
          <p:cNvPr id="16" name="Text 2">
            <a:extLst>
              <a:ext uri="{FF2B5EF4-FFF2-40B4-BE49-F238E27FC236}">
                <a16:creationId xmlns:a16="http://schemas.microsoft.com/office/drawing/2014/main" id="{492AF838-1D12-46B6-4B8D-5168C363487F}"/>
              </a:ext>
            </a:extLst>
          </p:cNvPr>
          <p:cNvSpPr/>
          <p:nvPr/>
        </p:nvSpPr>
        <p:spPr>
          <a:xfrm>
            <a:off x="2345293" y="-4636532"/>
            <a:ext cx="593467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system creates contextually relevant practice questions tailored to specific topics and learning objectives, ensuring comprehensive coverage of exam material.</a:t>
            </a:r>
            <a:endParaRPr lang="en-US" sz="1900" dirty="0"/>
          </a:p>
        </p:txBody>
      </p:sp>
      <p:pic>
        <p:nvPicPr>
          <p:cNvPr id="17" name="Image 2" descr="preencoded.png">
            <a:extLst>
              <a:ext uri="{FF2B5EF4-FFF2-40B4-BE49-F238E27FC236}">
                <a16:creationId xmlns:a16="http://schemas.microsoft.com/office/drawing/2014/main" id="{D764AF13-DE75-3F68-05E5-D7BCC88D77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-2809518"/>
            <a:ext cx="1234440" cy="2564844"/>
          </a:xfrm>
          <a:prstGeom prst="rect">
            <a:avLst/>
          </a:prstGeom>
        </p:spPr>
      </p:pic>
      <p:sp>
        <p:nvSpPr>
          <p:cNvPr id="18" name="Text 3">
            <a:extLst>
              <a:ext uri="{FF2B5EF4-FFF2-40B4-BE49-F238E27FC236}">
                <a16:creationId xmlns:a16="http://schemas.microsoft.com/office/drawing/2014/main" id="{6FE33B68-688E-295E-D2E6-9F4C23F60832}"/>
              </a:ext>
            </a:extLst>
          </p:cNvPr>
          <p:cNvSpPr/>
          <p:nvPr/>
        </p:nvSpPr>
        <p:spPr>
          <a:xfrm>
            <a:off x="2345293" y="-2562701"/>
            <a:ext cx="364081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Instant Response Evaluation</a:t>
            </a:r>
            <a:endParaRPr lang="en-US" sz="2150" dirty="0"/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BE56351D-ADA1-9615-0107-1FB57F83936D}"/>
              </a:ext>
            </a:extLst>
          </p:cNvPr>
          <p:cNvSpPr/>
          <p:nvPr/>
        </p:nvSpPr>
        <p:spPr>
          <a:xfrm>
            <a:off x="2345293" y="-2071687"/>
            <a:ext cx="593467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Advanced natural language processing evaluates student answers in real-time, providing immediate feedback on accuracy, comprehension, and areas requiring improvement.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6A42D51-BC62-3470-BEF5-D28FCE373B20}"/>
              </a:ext>
            </a:extLst>
          </p:cNvPr>
          <p:cNvSpPr/>
          <p:nvPr/>
        </p:nvSpPr>
        <p:spPr>
          <a:xfrm>
            <a:off x="12763500" y="7696795"/>
            <a:ext cx="1813560" cy="48708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21913"/>
            <a:ext cx="578715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Prototype Capabilities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2077998"/>
            <a:ext cx="1234440" cy="256484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5293" y="2324814"/>
            <a:ext cx="404610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Intelligent Question Generation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345293" y="2815828"/>
            <a:ext cx="593467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system creates contextually relevant practice questions tailored to specific topics and learning objectives, ensuring comprehensive coverage of exam material.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4642842"/>
            <a:ext cx="1234440" cy="256484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45293" y="4889659"/>
            <a:ext cx="364081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Instant Response Evaluation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345293" y="5380673"/>
            <a:ext cx="593467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Advanced natural language processing evaluates student answers in real-time, providing immediate feedback on accuracy, comprehension, and areas requiring improvement.</a:t>
            </a:r>
            <a:endParaRPr lang="en-US" sz="1900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E93C55D3-9DB4-8400-B884-F96FDD62485F}"/>
              </a:ext>
            </a:extLst>
          </p:cNvPr>
          <p:cNvSpPr/>
          <p:nvPr/>
        </p:nvSpPr>
        <p:spPr>
          <a:xfrm>
            <a:off x="-7792283" y="2084665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01</a:t>
            </a:r>
            <a:endParaRPr lang="en-US" sz="1900" dirty="0"/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F96F011F-5C3F-E9B1-7362-252409979592}"/>
              </a:ext>
            </a:extLst>
          </p:cNvPr>
          <p:cNvSpPr/>
          <p:nvPr/>
        </p:nvSpPr>
        <p:spPr>
          <a:xfrm>
            <a:off x="-7792283" y="2473762"/>
            <a:ext cx="7415927" cy="30480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75D413F8-6D9E-7027-37F7-1EFB897D1C82}"/>
              </a:ext>
            </a:extLst>
          </p:cNvPr>
          <p:cNvSpPr/>
          <p:nvPr/>
        </p:nvSpPr>
        <p:spPr>
          <a:xfrm>
            <a:off x="-7792283" y="2658070"/>
            <a:ext cx="334125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Adaptive Difficulty Engine</a:t>
            </a:r>
            <a:endParaRPr lang="en-US" sz="2150" dirty="0"/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71746B97-BB2E-67CD-5ECC-6BAC88E9265F}"/>
              </a:ext>
            </a:extLst>
          </p:cNvPr>
          <p:cNvSpPr/>
          <p:nvPr/>
        </p:nvSpPr>
        <p:spPr>
          <a:xfrm>
            <a:off x="-7792283" y="3149084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Dynamically adjusts question complexity based on student performance, ensuring optimal challenge levels that promote growth without overwhelming learners.</a:t>
            </a:r>
            <a:endParaRPr lang="en-US" sz="1900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9B915687-3B4E-30D1-3EB8-8CA92CC5440B}"/>
              </a:ext>
            </a:extLst>
          </p:cNvPr>
          <p:cNvSpPr/>
          <p:nvPr/>
        </p:nvSpPr>
        <p:spPr>
          <a:xfrm>
            <a:off x="-1894403" y="4766191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02</a:t>
            </a:r>
            <a:endParaRPr lang="en-US" sz="1900" dirty="0"/>
          </a:p>
        </p:txBody>
      </p:sp>
      <p:sp>
        <p:nvSpPr>
          <p:cNvPr id="15" name="Shape 6">
            <a:extLst>
              <a:ext uri="{FF2B5EF4-FFF2-40B4-BE49-F238E27FC236}">
                <a16:creationId xmlns:a16="http://schemas.microsoft.com/office/drawing/2014/main" id="{386EEE4E-7101-DC4C-C877-CB09426CC82C}"/>
              </a:ext>
            </a:extLst>
          </p:cNvPr>
          <p:cNvSpPr/>
          <p:nvPr/>
        </p:nvSpPr>
        <p:spPr>
          <a:xfrm>
            <a:off x="14976277" y="5155287"/>
            <a:ext cx="7415927" cy="30480"/>
          </a:xfrm>
          <a:prstGeom prst="rect">
            <a:avLst/>
          </a:prstGeom>
          <a:solidFill>
            <a:srgbClr val="29DDDA"/>
          </a:solidFill>
          <a:ln/>
        </p:spPr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59321FF1-33ED-C37D-43E3-536FB6F62B61}"/>
              </a:ext>
            </a:extLst>
          </p:cNvPr>
          <p:cNvSpPr/>
          <p:nvPr/>
        </p:nvSpPr>
        <p:spPr>
          <a:xfrm>
            <a:off x="14976277" y="5339596"/>
            <a:ext cx="443698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Performance Analytics Dashboard</a:t>
            </a:r>
            <a:endParaRPr lang="en-US" sz="2150" dirty="0"/>
          </a:p>
        </p:txBody>
      </p:sp>
      <p:sp>
        <p:nvSpPr>
          <p:cNvPr id="17" name="Text 8">
            <a:extLst>
              <a:ext uri="{FF2B5EF4-FFF2-40B4-BE49-F238E27FC236}">
                <a16:creationId xmlns:a16="http://schemas.microsoft.com/office/drawing/2014/main" id="{B81D51E7-E76F-4DC1-57CC-2BF1037FCE0A}"/>
              </a:ext>
            </a:extLst>
          </p:cNvPr>
          <p:cNvSpPr/>
          <p:nvPr/>
        </p:nvSpPr>
        <p:spPr>
          <a:xfrm>
            <a:off x="14976277" y="5830610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Comprehensive insights tracking progress over time, identifying knowledge gaps, and recommending personalized study strategies for maximum exam success.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102858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Full Solution Vision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2084665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01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2473762"/>
            <a:ext cx="7415927" cy="30480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6" name="Text 3"/>
          <p:cNvSpPr/>
          <p:nvPr/>
        </p:nvSpPr>
        <p:spPr>
          <a:xfrm>
            <a:off x="864037" y="2658070"/>
            <a:ext cx="334125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Adaptive Difficulty Engine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864037" y="3149084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Dynamically adjusts question complexity based on student performance, ensuring optimal challenge levels that promote growth without overwhelming learners.</a:t>
            </a:r>
            <a:endParaRPr lang="en-US" sz="1900" dirty="0"/>
          </a:p>
        </p:txBody>
      </p:sp>
      <p:sp>
        <p:nvSpPr>
          <p:cNvPr id="12" name="Text 5">
            <a:extLst>
              <a:ext uri="{FF2B5EF4-FFF2-40B4-BE49-F238E27FC236}">
                <a16:creationId xmlns:a16="http://schemas.microsoft.com/office/drawing/2014/main" id="{71324355-E50E-E6C2-DCE9-BE4672402D69}"/>
              </a:ext>
            </a:extLst>
          </p:cNvPr>
          <p:cNvSpPr/>
          <p:nvPr/>
        </p:nvSpPr>
        <p:spPr>
          <a:xfrm>
            <a:off x="6761917" y="4766191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Spline Sans Light" pitchFamily="34" charset="0"/>
                <a:ea typeface="Spline Sans Light" pitchFamily="34" charset="-122"/>
                <a:cs typeface="Spline Sans Light" pitchFamily="34" charset="-120"/>
              </a:rPr>
              <a:t>02</a:t>
            </a:r>
            <a:endParaRPr lang="en-US" sz="1900" dirty="0"/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DEEE57A7-F8C0-80DB-E9FA-C3989CCFA025}"/>
              </a:ext>
            </a:extLst>
          </p:cNvPr>
          <p:cNvSpPr/>
          <p:nvPr/>
        </p:nvSpPr>
        <p:spPr>
          <a:xfrm>
            <a:off x="6761917" y="5155287"/>
            <a:ext cx="7415927" cy="30480"/>
          </a:xfrm>
          <a:prstGeom prst="rect">
            <a:avLst/>
          </a:prstGeom>
          <a:solidFill>
            <a:srgbClr val="29DDDA"/>
          </a:solidFill>
          <a:ln/>
        </p:spPr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B0913653-880D-09FC-982F-2E446E6DEB5E}"/>
              </a:ext>
            </a:extLst>
          </p:cNvPr>
          <p:cNvSpPr/>
          <p:nvPr/>
        </p:nvSpPr>
        <p:spPr>
          <a:xfrm>
            <a:off x="6761917" y="5339596"/>
            <a:ext cx="443698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Performance Analytics Dashboard</a:t>
            </a:r>
            <a:endParaRPr lang="en-US" sz="2150" dirty="0"/>
          </a:p>
        </p:txBody>
      </p:sp>
      <p:sp>
        <p:nvSpPr>
          <p:cNvPr id="15" name="Text 8">
            <a:extLst>
              <a:ext uri="{FF2B5EF4-FFF2-40B4-BE49-F238E27FC236}">
                <a16:creationId xmlns:a16="http://schemas.microsoft.com/office/drawing/2014/main" id="{65970A72-8D00-AE26-68BC-88B585235B0E}"/>
              </a:ext>
            </a:extLst>
          </p:cNvPr>
          <p:cNvSpPr/>
          <p:nvPr/>
        </p:nvSpPr>
        <p:spPr>
          <a:xfrm>
            <a:off x="6761917" y="5830610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Comprehensive insights tracking progress over time, identifying knowledge gaps, and recommending personalized study strategies for maximum exam success.</a:t>
            </a:r>
            <a:endParaRPr lang="en-US" sz="19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C9A36FB-598A-C207-249B-94C7183C2A02}"/>
              </a:ext>
            </a:extLst>
          </p:cNvPr>
          <p:cNvSpPr/>
          <p:nvPr/>
        </p:nvSpPr>
        <p:spPr>
          <a:xfrm>
            <a:off x="12763500" y="7696795"/>
            <a:ext cx="1813560" cy="48708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DE80B35-96C9-440F-1401-973C8BA91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936" y="908010"/>
            <a:ext cx="12713103" cy="7265833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8E6A5CF6-4092-6F72-F44B-3C09771B8594}"/>
              </a:ext>
            </a:extLst>
          </p:cNvPr>
          <p:cNvSpPr/>
          <p:nvPr/>
        </p:nvSpPr>
        <p:spPr>
          <a:xfrm>
            <a:off x="406837" y="222210"/>
            <a:ext cx="578715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Our Solution:</a:t>
            </a:r>
            <a:endParaRPr lang="en-US" sz="430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49988D62-D8E8-11F1-C640-217297BE893E}"/>
              </a:ext>
            </a:extLst>
          </p:cNvPr>
          <p:cNvSpPr/>
          <p:nvPr/>
        </p:nvSpPr>
        <p:spPr>
          <a:xfrm>
            <a:off x="-4437340" y="1637109"/>
            <a:ext cx="2677597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LLM Question Generation</a:t>
            </a:r>
            <a:endParaRPr lang="en-US" sz="175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261FAE6E-4A66-923B-F36B-562BCAEA2573}"/>
              </a:ext>
            </a:extLst>
          </p:cNvPr>
          <p:cNvSpPr/>
          <p:nvPr/>
        </p:nvSpPr>
        <p:spPr>
          <a:xfrm>
            <a:off x="-4437340" y="2124194"/>
            <a:ext cx="4023598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Large language models trained on educational content create diverse, high-quality practice questions across subjects and difficulty levels.</a:t>
            </a:r>
            <a:endParaRPr lang="en-US" sz="1600" dirty="0"/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B2BA5321-D3DA-BC55-C60C-43E6437BB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37340" y="3658553"/>
            <a:ext cx="4023598" cy="4023598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F022669C-1CE4-E126-5016-90F711363393}"/>
              </a:ext>
            </a:extLst>
          </p:cNvPr>
          <p:cNvSpPr/>
          <p:nvPr/>
        </p:nvSpPr>
        <p:spPr>
          <a:xfrm>
            <a:off x="5745361" y="8312229"/>
            <a:ext cx="2356723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Automated Evaluation</a:t>
            </a:r>
            <a:endParaRPr lang="en-US" sz="175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DB04B323-4009-FF7E-85DF-7737CFA42B23}"/>
              </a:ext>
            </a:extLst>
          </p:cNvPr>
          <p:cNvSpPr/>
          <p:nvPr/>
        </p:nvSpPr>
        <p:spPr>
          <a:xfrm>
            <a:off x="5745361" y="8799314"/>
            <a:ext cx="4023598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Sophisticated NLP algorithms assess answer quality, detect misconceptions, and provide nuanced scoring beyond simple right or wrong.</a:t>
            </a:r>
            <a:endParaRPr lang="en-US" sz="1600" dirty="0"/>
          </a:p>
        </p:txBody>
      </p:sp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CD0D1E54-30B2-C1DC-0A8F-EF9F6DEA4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5361" y="10333673"/>
            <a:ext cx="4023598" cy="4023598"/>
          </a:xfrm>
          <a:prstGeom prst="rect">
            <a:avLst/>
          </a:prstGeom>
        </p:spPr>
      </p:pic>
      <p:sp>
        <p:nvSpPr>
          <p:cNvPr id="11" name="Text 5">
            <a:extLst>
              <a:ext uri="{FF2B5EF4-FFF2-40B4-BE49-F238E27FC236}">
                <a16:creationId xmlns:a16="http://schemas.microsoft.com/office/drawing/2014/main" id="{AA111B2A-144E-9348-1182-F4AEE1FE0FEB}"/>
              </a:ext>
            </a:extLst>
          </p:cNvPr>
          <p:cNvSpPr/>
          <p:nvPr/>
        </p:nvSpPr>
        <p:spPr>
          <a:xfrm>
            <a:off x="15867102" y="1637109"/>
            <a:ext cx="2272308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Feedback Generation</a:t>
            </a:r>
            <a:endParaRPr lang="en-US" sz="175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3A09D923-E954-412F-38C9-59630EBF038D}"/>
              </a:ext>
            </a:extLst>
          </p:cNvPr>
          <p:cNvSpPr/>
          <p:nvPr/>
        </p:nvSpPr>
        <p:spPr>
          <a:xfrm>
            <a:off x="15867102" y="2124194"/>
            <a:ext cx="4160639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Intelligent systems deliver personalized, constructive feedback that guides students toward correct understanding and improved performance.</a:t>
            </a:r>
            <a:endParaRPr lang="en-US" sz="1600" dirty="0"/>
          </a:p>
        </p:txBody>
      </p:sp>
      <p:pic>
        <p:nvPicPr>
          <p:cNvPr id="13" name="Image 2" descr="preencoded.png">
            <a:extLst>
              <a:ext uri="{FF2B5EF4-FFF2-40B4-BE49-F238E27FC236}">
                <a16:creationId xmlns:a16="http://schemas.microsoft.com/office/drawing/2014/main" id="{3E63FE74-8E21-855A-315F-8C5FB4247F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67102" y="3658553"/>
            <a:ext cx="4160639" cy="416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291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3780" y="560784"/>
            <a:ext cx="4857631" cy="566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Technical Architecture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13780" y="1637109"/>
            <a:ext cx="2677597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LLM Question Generation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13780" y="2124194"/>
            <a:ext cx="4023598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Large language models trained on educational content create diverse, high-quality practice questions across subjects and difficulty levels.</a:t>
            </a:r>
            <a:endParaRPr lang="en-US" sz="16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80" y="3658553"/>
            <a:ext cx="4023598" cy="402359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242441" y="1637109"/>
            <a:ext cx="2356723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Automated Evaluation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42441" y="2124194"/>
            <a:ext cx="4023598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Sophisticated NLP algorithms assess answer quality, detect misconceptions, and provide nuanced scoring beyond simple right or wrong.</a:t>
            </a:r>
            <a:endParaRPr lang="en-US" sz="16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2441" y="3658553"/>
            <a:ext cx="4023598" cy="402359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771102" y="1637109"/>
            <a:ext cx="2272308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Feedback Generation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9771102" y="2124194"/>
            <a:ext cx="4160639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Intelligent systems deliver personalized, constructive feedback that guides students toward correct understanding and improved performance.</a:t>
            </a:r>
            <a:endParaRPr lang="en-US" sz="16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1102" y="3658553"/>
            <a:ext cx="4160639" cy="416063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4C99802-4327-7F27-C30C-E1BDA420BE96}"/>
              </a:ext>
            </a:extLst>
          </p:cNvPr>
          <p:cNvSpPr/>
          <p:nvPr/>
        </p:nvSpPr>
        <p:spPr>
          <a:xfrm>
            <a:off x="12763500" y="7819192"/>
            <a:ext cx="1813560" cy="36468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1298"/>
            <a:ext cx="739056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Our Implementation Journey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4704517"/>
            <a:ext cx="12902327" cy="30480"/>
          </a:xfrm>
          <a:prstGeom prst="roundRect">
            <a:avLst>
              <a:gd name="adj" fmla="val 121500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3336488" y="3964007"/>
            <a:ext cx="30480" cy="740569"/>
          </a:xfrm>
          <a:prstGeom prst="roundRect">
            <a:avLst>
              <a:gd name="adj" fmla="val 1215000"/>
            </a:avLst>
          </a:prstGeom>
          <a:solidFill>
            <a:srgbClr val="16FFBB"/>
          </a:solidFill>
          <a:ln/>
        </p:spPr>
      </p:sp>
      <p:sp>
        <p:nvSpPr>
          <p:cNvPr id="5" name="Shape 3"/>
          <p:cNvSpPr/>
          <p:nvPr/>
        </p:nvSpPr>
        <p:spPr>
          <a:xfrm>
            <a:off x="3074075" y="442680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187184" y="4498717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5"/>
          <p:cNvSpPr/>
          <p:nvPr/>
        </p:nvSpPr>
        <p:spPr>
          <a:xfrm>
            <a:off x="1980248" y="204085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Dataset Integration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1110853" y="2531864"/>
            <a:ext cx="448210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Curated and processed educational question banks and exam datasets to build robust training foundation.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5978604" y="4704457"/>
            <a:ext cx="30480" cy="740569"/>
          </a:xfrm>
          <a:prstGeom prst="roundRect">
            <a:avLst>
              <a:gd name="adj" fmla="val 1215000"/>
            </a:avLst>
          </a:prstGeom>
          <a:solidFill>
            <a:srgbClr val="29DDDA"/>
          </a:solidFill>
          <a:ln/>
        </p:spPr>
      </p:sp>
      <p:sp>
        <p:nvSpPr>
          <p:cNvPr id="10" name="Shape 8"/>
          <p:cNvSpPr/>
          <p:nvPr/>
        </p:nvSpPr>
        <p:spPr>
          <a:xfrm>
            <a:off x="5716191" y="442680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29300" y="4498717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2" name="Text 10"/>
          <p:cNvSpPr/>
          <p:nvPr/>
        </p:nvSpPr>
        <p:spPr>
          <a:xfrm>
            <a:off x="4544139" y="5692021"/>
            <a:ext cx="289964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 Model Development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3752969" y="6183035"/>
            <a:ext cx="448210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Trained and fine-tuned question generation and evaluation models for accuracy and relevance.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8620839" y="3964007"/>
            <a:ext cx="30480" cy="740569"/>
          </a:xfrm>
          <a:prstGeom prst="roundRect">
            <a:avLst>
              <a:gd name="adj" fmla="val 1215000"/>
            </a:avLst>
          </a:prstGeom>
          <a:solidFill>
            <a:srgbClr val="37A7E7"/>
          </a:solidFill>
          <a:ln/>
        </p:spPr>
      </p:sp>
      <p:sp>
        <p:nvSpPr>
          <p:cNvPr id="15" name="Shape 13"/>
          <p:cNvSpPr/>
          <p:nvPr/>
        </p:nvSpPr>
        <p:spPr>
          <a:xfrm>
            <a:off x="8358426" y="442680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471535" y="4498717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7" name="Text 15"/>
          <p:cNvSpPr/>
          <p:nvPr/>
        </p:nvSpPr>
        <p:spPr>
          <a:xfrm>
            <a:off x="7264598" y="204085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Prototype Testing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6395204" y="2531864"/>
            <a:ext cx="448210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Validated system performance with real student interactions and refined based on feedback.</a:t>
            </a:r>
            <a:endParaRPr lang="en-US" sz="1900" dirty="0"/>
          </a:p>
        </p:txBody>
      </p:sp>
      <p:sp>
        <p:nvSpPr>
          <p:cNvPr id="19" name="Shape 17"/>
          <p:cNvSpPr/>
          <p:nvPr/>
        </p:nvSpPr>
        <p:spPr>
          <a:xfrm>
            <a:off x="11262955" y="4704457"/>
            <a:ext cx="30480" cy="740569"/>
          </a:xfrm>
          <a:prstGeom prst="roundRect">
            <a:avLst>
              <a:gd name="adj" fmla="val 1215000"/>
            </a:avLst>
          </a:prstGeom>
          <a:solidFill>
            <a:srgbClr val="091231"/>
          </a:solidFill>
          <a:ln/>
        </p:spPr>
      </p:sp>
      <p:sp>
        <p:nvSpPr>
          <p:cNvPr id="20" name="Shape 18"/>
          <p:cNvSpPr/>
          <p:nvPr/>
        </p:nvSpPr>
        <p:spPr>
          <a:xfrm>
            <a:off x="11000542" y="442680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091231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1113651" y="4498717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550" dirty="0"/>
          </a:p>
        </p:txBody>
      </p:sp>
      <p:sp>
        <p:nvSpPr>
          <p:cNvPr id="22" name="Text 20"/>
          <p:cNvSpPr/>
          <p:nvPr/>
        </p:nvSpPr>
        <p:spPr>
          <a:xfrm>
            <a:off x="9906714" y="569202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Full Deployment</a:t>
            </a:r>
            <a:endParaRPr lang="en-US" sz="2150" dirty="0"/>
          </a:p>
        </p:txBody>
      </p:sp>
      <p:sp>
        <p:nvSpPr>
          <p:cNvPr id="23" name="Text 21"/>
          <p:cNvSpPr/>
          <p:nvPr/>
        </p:nvSpPr>
        <p:spPr>
          <a:xfrm>
            <a:off x="9037320" y="6183035"/>
            <a:ext cx="448210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Scaled solution with adaptive features and comprehensive analytics for enhanced learning outcomes.</a:t>
            </a:r>
            <a:endParaRPr lang="en-US" sz="19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0ED838E-8A9F-5A59-17E8-D2D81ED77A4A}"/>
              </a:ext>
            </a:extLst>
          </p:cNvPr>
          <p:cNvSpPr/>
          <p:nvPr/>
        </p:nvSpPr>
        <p:spPr>
          <a:xfrm>
            <a:off x="12763500" y="7696795"/>
            <a:ext cx="1813560" cy="487085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813</Words>
  <Application>Microsoft Office PowerPoint</Application>
  <PresentationFormat>Custom</PresentationFormat>
  <Paragraphs>102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Spline Sans Bold</vt:lpstr>
      <vt:lpstr>Barlow</vt:lpstr>
      <vt:lpstr>Spline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Dinesh D</cp:lastModifiedBy>
  <cp:revision>2</cp:revision>
  <dcterms:created xsi:type="dcterms:W3CDTF">2025-12-19T08:10:40Z</dcterms:created>
  <dcterms:modified xsi:type="dcterms:W3CDTF">2025-12-19T08:37:49Z</dcterms:modified>
</cp:coreProperties>
</file>